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256" r:id="rId5"/>
    <p:sldId id="258" r:id="rId6"/>
    <p:sldId id="318" r:id="rId7"/>
    <p:sldId id="321" r:id="rId8"/>
    <p:sldId id="319" r:id="rId9"/>
    <p:sldId id="322" r:id="rId10"/>
    <p:sldId id="259" r:id="rId11"/>
    <p:sldId id="310" r:id="rId12"/>
    <p:sldId id="311" r:id="rId13"/>
    <p:sldId id="312" r:id="rId14"/>
    <p:sldId id="313" r:id="rId15"/>
    <p:sldId id="315" r:id="rId16"/>
    <p:sldId id="314" r:id="rId17"/>
    <p:sldId id="316" r:id="rId18"/>
    <p:sldId id="317" r:id="rId19"/>
    <p:sldId id="300" r:id="rId20"/>
    <p:sldId id="304" r:id="rId21"/>
    <p:sldId id="305" r:id="rId22"/>
    <p:sldId id="306" r:id="rId23"/>
    <p:sldId id="307" r:id="rId24"/>
    <p:sldId id="308" r:id="rId25"/>
    <p:sldId id="323" r:id="rId26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742A10-90BF-4EAD-AD74-89818D4ED233}">
          <p14:sldIdLst>
            <p14:sldId id="256"/>
            <p14:sldId id="258"/>
            <p14:sldId id="318"/>
            <p14:sldId id="321"/>
            <p14:sldId id="319"/>
            <p14:sldId id="322"/>
            <p14:sldId id="259"/>
            <p14:sldId id="310"/>
            <p14:sldId id="311"/>
            <p14:sldId id="312"/>
            <p14:sldId id="313"/>
            <p14:sldId id="315"/>
            <p14:sldId id="314"/>
            <p14:sldId id="316"/>
            <p14:sldId id="317"/>
            <p14:sldId id="300"/>
            <p14:sldId id="304"/>
            <p14:sldId id="305"/>
            <p14:sldId id="306"/>
            <p14:sldId id="307"/>
            <p14:sldId id="308"/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C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390" autoAdjust="0"/>
  </p:normalViewPr>
  <p:slideViewPr>
    <p:cSldViewPr>
      <p:cViewPr varScale="1">
        <p:scale>
          <a:sx n="64" d="100"/>
          <a:sy n="64" d="100"/>
        </p:scale>
        <p:origin x="741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3E6278-76DB-4A73-9925-7A62DB09A9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9D492-D22C-4BDB-9C37-0C994CDAFBB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3ECD1-1A39-4F0B-88A2-EB12499E963E}" type="datetimeFigureOut">
              <a:rPr lang="x-none" smtClean="0"/>
              <a:t>11/8/2025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FA6835-99DD-4F47-AA86-FEFD7DE78E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0A825-468F-4698-805A-EA1163C77D5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C2934-52B5-479C-BBAC-536DE20938A7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568774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09T10:51:26.14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24527,'9556'20'0</inkml:trace>
</inkml:ink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72D57-DAB4-41BC-A05D-A71D86DA5C08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78BE82-CA5A-4F93-AE93-A0E47A2A05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69427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172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6B4B3-AE76-3A82-A620-0501F0D05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D628DD-0DCF-FC7A-1AAE-F0CE1FFF22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AAFD0-9739-B501-F4D9-3DFFD2387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E35B0-D4CF-DF19-F627-A8E485E977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9790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59691-C888-7286-B701-18D52920E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551FB1-B0FD-17BB-3C4E-7973D66281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34F09A-CA5D-96D5-4DA9-27B113B86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9D53B-B9B2-3D1A-305C-F76F8DE854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293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F117D-A270-1F08-C9BD-0E629A07C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0D9769-1C8A-94E6-7579-62CA1D6B9E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AC98AC-9162-E0E2-9DD7-2D385559A0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DD6D4-CB91-FF76-CF3F-1379D7A28C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28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D352C-2AE1-C82A-1E16-97AE4B880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47C7CE-4572-F473-EE31-32C40F1E43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913FA8-52E9-114B-C3D1-D67839F510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8B053-33BB-48F8-6BF2-EC5A5043F9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2097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C3457-857D-6781-260F-874F7B1AA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5EBA18-056A-D4B5-D14E-659055E94F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404303-68A7-FE58-0B89-794268B73F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ABFB06-8A44-7D4C-3304-F56329CE43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768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/>
              <a:t>news without </a:t>
            </a:r>
            <a:r>
              <a:rPr lang="en-GB" baseline="0" dirty="0"/>
              <a:t>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645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1D46E-A839-FFAE-8ABB-46D879267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D5FE42-FD75-6722-5744-A73EE0D7CD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F049F5-A916-17F9-53E4-B2C01EF715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70280-9337-9A1E-A6E8-CBA9482F52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2846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6A48BD-2AC9-1DA8-A7E9-0C70884E2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6A427D-DD56-5D4F-1B53-065101F561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7851B0-932D-272D-70FA-8A6D466F52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830D60-DBB2-2158-D8A1-232CD04322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6983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A2E89B-5435-9290-9A21-8B37A1CF6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95A080-BDEB-830A-1FDF-CD11CCABFA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C560A5-8B95-16B3-C40E-38F821BD18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4E94CD-A7D5-F874-EC8D-FE5B224887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1057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26EDEB-DB80-02F5-542A-3AB2275B0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BAE4F-94D5-D386-A9EB-80E43FF23B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34BE0F-A000-B65C-336D-A827C505D5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AEC0E-14B2-8192-EC67-B8FB9547CC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5992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C7678-4284-8FD3-5B2E-782D6B462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B54868-DFEB-D3A6-A041-2CC3DE7A15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6996B-3C64-9123-9214-74B9E72578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1- main</a:t>
            </a:r>
            <a:r>
              <a:rPr lang="en-GB" baseline="0"/>
              <a:t> usage social media </a:t>
            </a:r>
          </a:p>
          <a:p>
            <a:r>
              <a:rPr lang="en-GB" baseline="0"/>
              <a:t>2- twitter facebook</a:t>
            </a:r>
          </a:p>
          <a:p>
            <a:r>
              <a:rPr lang="en-GB" baseline="0"/>
              <a:t>3- usage of twiiter entertainment</a:t>
            </a:r>
          </a:p>
          <a:p>
            <a:r>
              <a:rPr lang="en-GB" baseline="0"/>
              <a:t>4- share karty hain news without authentication of current affairs</a:t>
            </a:r>
          </a:p>
          <a:p>
            <a:r>
              <a:rPr lang="en-GB" baseline="0"/>
              <a:t>5- schemers is ka faida uthaty hain yeah 1 thread ha</a:t>
            </a:r>
          </a:p>
          <a:p>
            <a:r>
              <a:rPr lang="en-GB" baseline="0"/>
              <a:t>6- isko overcome karnay kay liay bohat say reserachers nay different techniques use ki hain isay overcome karny ky liay</a:t>
            </a:r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994D-C064-E46C-CB83-627A2E4634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821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CE4EB-0968-1DF2-6160-E5F7318A6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C8B56A-B79F-B743-6AAD-95CAC86883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32416-2C4F-8BE0-0187-87A3F444A8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/>
              <a:t>news without </a:t>
            </a:r>
            <a:r>
              <a:rPr lang="en-GB" baseline="0" dirty="0"/>
              <a:t>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FC7CD-67D7-F1B3-7C4A-5DFC5D9A99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793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BC475-6CB5-2A14-E425-1E59B0C660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FFBAF8-586E-F267-040D-F3C9183175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ACD930-695E-5010-31DC-B2B1C2E75D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1- main</a:t>
            </a:r>
            <a:r>
              <a:rPr lang="en-GB" baseline="0" dirty="0"/>
              <a:t> usage social media </a:t>
            </a:r>
          </a:p>
          <a:p>
            <a:r>
              <a:rPr lang="en-GB" baseline="0" dirty="0"/>
              <a:t>2- twitter </a:t>
            </a:r>
            <a:r>
              <a:rPr lang="en-GB" baseline="0" dirty="0" err="1"/>
              <a:t>facebook</a:t>
            </a:r>
            <a:endParaRPr lang="en-GB" baseline="0" dirty="0"/>
          </a:p>
          <a:p>
            <a:r>
              <a:rPr lang="en-GB" baseline="0" dirty="0"/>
              <a:t>3- usage of </a:t>
            </a:r>
            <a:r>
              <a:rPr lang="en-GB" baseline="0" dirty="0" err="1"/>
              <a:t>twiiter</a:t>
            </a:r>
            <a:r>
              <a:rPr lang="en-GB" baseline="0" dirty="0"/>
              <a:t> entertainment</a:t>
            </a:r>
          </a:p>
          <a:p>
            <a:r>
              <a:rPr lang="en-GB" baseline="0" dirty="0"/>
              <a:t>4- share </a:t>
            </a:r>
            <a:r>
              <a:rPr lang="en-GB" baseline="0" dirty="0" err="1"/>
              <a:t>karty</a:t>
            </a:r>
            <a:r>
              <a:rPr lang="en-GB" baseline="0" dirty="0"/>
              <a:t> hain news without authentication of current affairs</a:t>
            </a:r>
          </a:p>
          <a:p>
            <a:r>
              <a:rPr lang="en-GB" baseline="0" dirty="0"/>
              <a:t>5- schemers is </a:t>
            </a:r>
            <a:r>
              <a:rPr lang="en-GB" baseline="0" dirty="0" err="1"/>
              <a:t>ka</a:t>
            </a:r>
            <a:r>
              <a:rPr lang="en-GB" baseline="0" dirty="0"/>
              <a:t> </a:t>
            </a:r>
            <a:r>
              <a:rPr lang="en-GB" baseline="0" dirty="0" err="1"/>
              <a:t>faida</a:t>
            </a:r>
            <a:r>
              <a:rPr lang="en-GB" baseline="0" dirty="0"/>
              <a:t> </a:t>
            </a:r>
            <a:r>
              <a:rPr lang="en-GB" baseline="0" dirty="0" err="1"/>
              <a:t>uthaty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yeah 1 thread ha</a:t>
            </a:r>
          </a:p>
          <a:p>
            <a:r>
              <a:rPr lang="en-GB" baseline="0" dirty="0"/>
              <a:t>6- </a:t>
            </a:r>
            <a:r>
              <a:rPr lang="en-GB" baseline="0" dirty="0" err="1"/>
              <a:t>isko</a:t>
            </a:r>
            <a:r>
              <a:rPr lang="en-GB" baseline="0" dirty="0"/>
              <a:t> overcome </a:t>
            </a:r>
            <a:r>
              <a:rPr lang="en-GB" baseline="0" dirty="0" err="1"/>
              <a:t>karnay</a:t>
            </a:r>
            <a:r>
              <a:rPr lang="en-GB" baseline="0" dirty="0"/>
              <a:t> </a:t>
            </a:r>
            <a:r>
              <a:rPr lang="en-GB" baseline="0" dirty="0" err="1"/>
              <a:t>kay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r>
              <a:rPr lang="en-GB" baseline="0" dirty="0"/>
              <a:t> </a:t>
            </a:r>
            <a:r>
              <a:rPr lang="en-GB" baseline="0" dirty="0" err="1"/>
              <a:t>bohat</a:t>
            </a:r>
            <a:r>
              <a:rPr lang="en-GB" baseline="0" dirty="0"/>
              <a:t> say </a:t>
            </a:r>
            <a:r>
              <a:rPr lang="en-GB" baseline="0" dirty="0" err="1"/>
              <a:t>reserachers</a:t>
            </a:r>
            <a:r>
              <a:rPr lang="en-GB" baseline="0" dirty="0"/>
              <a:t> nay different techniques use </a:t>
            </a:r>
            <a:r>
              <a:rPr lang="en-GB" baseline="0" dirty="0" err="1"/>
              <a:t>ki</a:t>
            </a:r>
            <a:r>
              <a:rPr lang="en-GB" baseline="0" dirty="0"/>
              <a:t> </a:t>
            </a:r>
            <a:r>
              <a:rPr lang="en-GB" baseline="0" dirty="0" err="1"/>
              <a:t>hain</a:t>
            </a:r>
            <a:r>
              <a:rPr lang="en-GB" baseline="0" dirty="0"/>
              <a:t> </a:t>
            </a:r>
            <a:r>
              <a:rPr lang="en-GB" baseline="0" dirty="0" err="1"/>
              <a:t>isay</a:t>
            </a:r>
            <a:r>
              <a:rPr lang="en-GB" baseline="0" dirty="0"/>
              <a:t> overcome </a:t>
            </a:r>
            <a:r>
              <a:rPr lang="en-GB" baseline="0" dirty="0" err="1"/>
              <a:t>karny</a:t>
            </a:r>
            <a:r>
              <a:rPr lang="en-GB" baseline="0" dirty="0"/>
              <a:t> </a:t>
            </a:r>
            <a:r>
              <a:rPr lang="en-GB" baseline="0" dirty="0" err="1"/>
              <a:t>ky</a:t>
            </a:r>
            <a:r>
              <a:rPr lang="en-GB" baseline="0" dirty="0"/>
              <a:t> </a:t>
            </a:r>
            <a:r>
              <a:rPr lang="en-GB" baseline="0" dirty="0" err="1"/>
              <a:t>liay</a:t>
            </a:r>
            <a:endParaRPr lang="en-GB" baseline="0" dirty="0"/>
          </a:p>
          <a:p>
            <a:endParaRPr lang="en-GB" baseline="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43579-B798-8934-C058-16D681B4F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78BE82-CA5A-4F93-AE93-A0E47A2A050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0910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3384F-72EA-4CCE-9D58-995F7425DAC7}" type="datetime1">
              <a:rPr lang="en-US" smtClean="0"/>
              <a:t>11/8/2025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462C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53E61-21EF-44DB-8D1B-61D7922FCBB9}" type="datetime1">
              <a:rPr lang="en-US" smtClean="0"/>
              <a:t>11/8/2025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C6809-8E92-46A9-86D6-8CC94CDD8A76}" type="datetime1">
              <a:rPr lang="en-US" smtClean="0"/>
              <a:t>11/8/2025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0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508F5-5CD3-4ED2-867A-61C994028D7E}" type="datetime1">
              <a:rPr lang="en-US" smtClean="0"/>
              <a:t>11/8/2025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D2A4C-4BC6-430D-AE4D-C5C62FCEEAD3}" type="datetime1">
              <a:rPr lang="en-US" smtClean="0"/>
              <a:t>11/8/2025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k object 21"/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k object 22"/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k object 23"/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00525" y="880618"/>
            <a:ext cx="4790948" cy="9886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777871" y="2688462"/>
            <a:ext cx="6636257" cy="26752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462C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949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algn="ctr">
              <a:lnSpc>
                <a:spcPts val="1435"/>
              </a:lnSpc>
            </a:pPr>
            <a:r>
              <a:rPr lang="en-US"/>
              <a:t>MS synopsis defense by XXXX, Oct 04, 2021 Department of Computer Science, COMSATS University Islamabad, Islamabad-Pakistan</a:t>
            </a:r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99EAD-80B1-4D15-891B-334D736D0BFF}" type="datetime1">
              <a:rPr lang="en-US" smtClean="0"/>
              <a:t>11/8/2025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28800" y="762000"/>
            <a:ext cx="8749665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lang="en-US" sz="3600" dirty="0"/>
              <a:t>Auction Abode</a:t>
            </a:r>
            <a:endParaRPr sz="3600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2777871" y="1828800"/>
            <a:ext cx="6636257" cy="3654205"/>
          </a:xfrm>
          <a:prstGeom prst="rect">
            <a:avLst/>
          </a:prstGeom>
        </p:spPr>
        <p:txBody>
          <a:bodyPr vert="horz" wrap="square" lIns="0" tIns="139065" rIns="0" bIns="0" rtlCol="0">
            <a:spAutoFit/>
          </a:bodyPr>
          <a:lstStyle/>
          <a:p>
            <a:pPr marL="676275" marR="590550" algn="ctr">
              <a:lnSpc>
                <a:spcPct val="100000"/>
              </a:lnSpc>
              <a:spcBef>
                <a:spcPts val="1095"/>
              </a:spcBef>
            </a:pPr>
            <a:r>
              <a:rPr lang="en-US" spc="-5" dirty="0">
                <a:solidFill>
                  <a:srgbClr val="3A8C6B"/>
                </a:solidFill>
              </a:rPr>
              <a:t>Hasnain </a:t>
            </a:r>
            <a:r>
              <a:rPr lang="en-US" spc="-5" dirty="0" err="1">
                <a:solidFill>
                  <a:srgbClr val="3A8C6B"/>
                </a:solidFill>
              </a:rPr>
              <a:t>Mahvia</a:t>
            </a:r>
            <a:endParaRPr lang="en-US" spc="-5" dirty="0">
              <a:solidFill>
                <a:srgbClr val="3A8C6B"/>
              </a:solidFill>
            </a:endParaRPr>
          </a:p>
          <a:p>
            <a:pPr marL="676275" marR="590550" algn="ctr">
              <a:lnSpc>
                <a:spcPct val="100000"/>
              </a:lnSpc>
              <a:spcBef>
                <a:spcPts val="1095"/>
              </a:spcBef>
            </a:pPr>
            <a:r>
              <a:rPr lang="en-US" spc="-5" dirty="0">
                <a:solidFill>
                  <a:srgbClr val="3A8C6B"/>
                </a:solidFill>
              </a:rPr>
              <a:t>Hafsa Saeed </a:t>
            </a:r>
            <a:endParaRPr lang="en-US" b="0" spc="-5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676275" marR="590550" algn="ctr">
              <a:lnSpc>
                <a:spcPct val="100000"/>
              </a:lnSpc>
              <a:spcBef>
                <a:spcPts val="1095"/>
              </a:spcBef>
            </a:pPr>
            <a:r>
              <a:rPr lang="en-GB" spc="-5" dirty="0">
                <a:solidFill>
                  <a:srgbClr val="3A8C6B"/>
                </a:solidFill>
              </a:rPr>
              <a:t>Muhammad Ali </a:t>
            </a:r>
            <a:r>
              <a:rPr lang="en-GB" spc="-5" dirty="0" err="1">
                <a:solidFill>
                  <a:srgbClr val="3A8C6B"/>
                </a:solidFill>
              </a:rPr>
              <a:t>Mahmood</a:t>
            </a:r>
            <a:endParaRPr lang="en-GB" spc="-5" dirty="0">
              <a:solidFill>
                <a:srgbClr val="3A8C6B"/>
              </a:solidFill>
            </a:endParaRPr>
          </a:p>
          <a:p>
            <a:pPr marL="676275" marR="590550" algn="ctr">
              <a:lnSpc>
                <a:spcPct val="100000"/>
              </a:lnSpc>
              <a:spcBef>
                <a:spcPts val="1095"/>
              </a:spcBef>
            </a:pPr>
            <a:r>
              <a:rPr lang="en-GB" spc="-5" dirty="0">
                <a:solidFill>
                  <a:srgbClr val="3A8C6B"/>
                </a:solidFill>
              </a:rPr>
              <a:t> </a:t>
            </a:r>
            <a:r>
              <a:rPr lang="en-GB" spc="-5" dirty="0" err="1">
                <a:solidFill>
                  <a:srgbClr val="3A8C6B"/>
                </a:solidFill>
              </a:rPr>
              <a:t>Zakria</a:t>
            </a:r>
            <a:r>
              <a:rPr lang="en-GB" spc="-5" dirty="0">
                <a:solidFill>
                  <a:srgbClr val="3A8C6B"/>
                </a:solidFill>
              </a:rPr>
              <a:t> </a:t>
            </a:r>
            <a:r>
              <a:rPr lang="en-GB" spc="-5" dirty="0" err="1">
                <a:solidFill>
                  <a:srgbClr val="3A8C6B"/>
                </a:solidFill>
              </a:rPr>
              <a:t>Aftab</a:t>
            </a:r>
            <a:r>
              <a:rPr lang="en-GB" spc="-5" dirty="0">
                <a:solidFill>
                  <a:srgbClr val="3A8C6B"/>
                </a:solidFill>
              </a:rPr>
              <a:t> </a:t>
            </a:r>
            <a:r>
              <a:rPr lang="en-GB" spc="-5" dirty="0" err="1">
                <a:solidFill>
                  <a:srgbClr val="3A8C6B"/>
                </a:solidFill>
              </a:rPr>
              <a:t>Abbasi</a:t>
            </a:r>
            <a:endParaRPr lang="en-GB" spc="-5" dirty="0">
              <a:solidFill>
                <a:srgbClr val="3A8C6B"/>
              </a:solidFill>
            </a:endParaRPr>
          </a:p>
          <a:p>
            <a:pPr marL="676275" marR="590550" algn="ctr">
              <a:lnSpc>
                <a:spcPct val="100000"/>
              </a:lnSpc>
              <a:spcBef>
                <a:spcPts val="1095"/>
              </a:spcBef>
            </a:pPr>
            <a:r>
              <a:rPr lang="en-GB" spc="-5" dirty="0">
                <a:solidFill>
                  <a:srgbClr val="3A8C6B"/>
                </a:solidFill>
              </a:rPr>
              <a:t>                                                                                 </a:t>
            </a:r>
            <a:endParaRPr lang="en-GB" dirty="0">
              <a:solidFill>
                <a:srgbClr val="3A8C6B"/>
              </a:solidFill>
            </a:endParaRPr>
          </a:p>
          <a:p>
            <a:pPr marL="676275" marR="622300" algn="ctr">
              <a:lnSpc>
                <a:spcPct val="100000"/>
              </a:lnSpc>
              <a:spcBef>
                <a:spcPts val="195"/>
              </a:spcBef>
            </a:pPr>
            <a:r>
              <a:rPr spc="-5" dirty="0">
                <a:solidFill>
                  <a:srgbClr val="000000"/>
                </a:solidFill>
              </a:rPr>
              <a:t>Supervisor: </a:t>
            </a:r>
            <a:r>
              <a:rPr lang="en-US" spc="-5" dirty="0">
                <a:solidFill>
                  <a:srgbClr val="3A8C6B"/>
                </a:solidFill>
                <a:uFill>
                  <a:solidFill>
                    <a:srgbClr val="006FC0"/>
                  </a:solidFill>
                </a:uFill>
              </a:rPr>
              <a:t>Ms. </a:t>
            </a:r>
            <a:r>
              <a:rPr lang="en-US" spc="-5" dirty="0" err="1">
                <a:solidFill>
                  <a:srgbClr val="3A8C6B"/>
                </a:solidFill>
                <a:uFill>
                  <a:solidFill>
                    <a:srgbClr val="006FC0"/>
                  </a:solidFill>
                </a:uFill>
              </a:rPr>
              <a:t>Fakhar</a:t>
            </a:r>
            <a:r>
              <a:rPr lang="en-US" spc="-5" dirty="0">
                <a:solidFill>
                  <a:srgbClr val="3A8C6B"/>
                </a:solidFill>
                <a:uFill>
                  <a:solidFill>
                    <a:srgbClr val="006FC0"/>
                  </a:solidFill>
                </a:uFill>
              </a:rPr>
              <a:t> Un Nisa</a:t>
            </a:r>
            <a:endParaRPr spc="-5" dirty="0">
              <a:solidFill>
                <a:srgbClr val="3A8C6B"/>
              </a:solidFill>
              <a:uFill>
                <a:solidFill>
                  <a:srgbClr val="006FC0"/>
                </a:solidFill>
              </a:uFill>
            </a:endParaRPr>
          </a:p>
          <a:p>
            <a:pPr marL="676275" marR="10160" algn="ctr">
              <a:lnSpc>
                <a:spcPct val="100000"/>
              </a:lnSpc>
              <a:spcBef>
                <a:spcPts val="595"/>
              </a:spcBef>
            </a:pPr>
            <a:r>
              <a:rPr sz="1600" b="0" spc="-5" dirty="0">
                <a:solidFill>
                  <a:srgbClr val="000000"/>
                </a:solidFill>
                <a:latin typeface="Times New Roman"/>
                <a:cs typeface="Times New Roman"/>
              </a:rPr>
              <a:t>Department of Computer</a:t>
            </a:r>
            <a:r>
              <a:rPr sz="1600" b="0" spc="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1600" b="0" spc="-5" dirty="0">
                <a:solidFill>
                  <a:srgbClr val="000000"/>
                </a:solidFill>
                <a:latin typeface="Times New Roman"/>
                <a:cs typeface="Times New Roman"/>
              </a:rPr>
              <a:t>Science</a:t>
            </a:r>
            <a:endParaRPr sz="1600" dirty="0">
              <a:latin typeface="Times New Roman"/>
              <a:cs typeface="Times New Roman"/>
            </a:endParaRPr>
          </a:p>
          <a:p>
            <a:pPr marL="676275" algn="ctr">
              <a:lnSpc>
                <a:spcPct val="100000"/>
              </a:lnSpc>
              <a:spcBef>
                <a:spcPts val="570"/>
              </a:spcBef>
            </a:pPr>
            <a:r>
              <a:rPr lang="en-US" sz="2000" dirty="0" err="1">
                <a:solidFill>
                  <a:srgbClr val="000000"/>
                </a:solidFill>
              </a:rPr>
              <a:t>Barani</a:t>
            </a:r>
            <a:r>
              <a:rPr lang="en-US" sz="2000" dirty="0">
                <a:solidFill>
                  <a:srgbClr val="000000"/>
                </a:solidFill>
              </a:rPr>
              <a:t> Institute of Management Sciences, Rawalpindi</a:t>
            </a:r>
            <a:endParaRPr sz="200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4D364E-C2C4-4992-A9EE-6524CA64BF4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324600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10" name="Picture 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0800000" flipH="1" flipV="1">
            <a:off x="10421616" y="5334000"/>
            <a:ext cx="1465584" cy="1386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EA2DF18-FA67-E718-ED40-0C7214876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10C08BC3-0C23-52F2-427F-47D1B8FE5754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6601D4D9-B614-5A69-88F4-0181657EF36F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5D3819AB-9FC4-57E8-E1C6-F32028354C69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C45AFF1D-A598-7E67-8B13-BA3AC8FAEFFE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519BFE0A-26D9-B9D5-FB50-7BDC8A11AF3C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4D79A0AB-8617-DB37-28C7-9CD8911E039A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914C21C6-8CF0-2B25-AF00-735A89E27871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9B1E689C-6D59-71D9-4E81-3C0331F6ADD2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D990E584-019D-842D-2B10-E021653047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GB" sz="4000" dirty="0"/>
              <a:t>Proposed Solution</a:t>
            </a:r>
            <a:endParaRPr sz="4000" dirty="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233AE3BC-6B61-8596-03E3-CB4E26A17457}"/>
              </a:ext>
            </a:extLst>
          </p:cNvPr>
          <p:cNvSpPr txBox="1"/>
          <p:nvPr/>
        </p:nvSpPr>
        <p:spPr>
          <a:xfrm>
            <a:off x="685800" y="1373451"/>
            <a:ext cx="10896600" cy="412164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Real-Time Bidding:</a:t>
            </a:r>
            <a:br>
              <a:rPr lang="en-US" sz="2400" dirty="0"/>
            </a:br>
            <a:r>
              <a:rPr lang="en-US" sz="2400" dirty="0"/>
              <a:t>Uses </a:t>
            </a:r>
            <a:r>
              <a:rPr lang="en-US" sz="2400" b="1" dirty="0"/>
              <a:t>Socket.io</a:t>
            </a:r>
            <a:r>
              <a:rPr lang="en-US" sz="2400" dirty="0"/>
              <a:t> to update bids instantly for all participants, removing delays and fake updates..</a:t>
            </a:r>
          </a:p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AI-Based Price Prediction:</a:t>
            </a:r>
            <a:br>
              <a:rPr lang="en-US" sz="2400" dirty="0"/>
            </a:br>
            <a:r>
              <a:rPr lang="en-US" sz="2400" dirty="0"/>
              <a:t>AI model trained on historical data provides </a:t>
            </a:r>
            <a:r>
              <a:rPr lang="en-US" sz="2400" b="1" dirty="0"/>
              <a:t>smart, data-driven price suggestions</a:t>
            </a:r>
            <a:r>
              <a:rPr lang="en-US" sz="2400" dirty="0"/>
              <a:t> to guide users during bidding.</a:t>
            </a:r>
          </a:p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Secure Architecture:</a:t>
            </a:r>
            <a:br>
              <a:rPr lang="en-US" sz="2400" dirty="0"/>
            </a:br>
            <a:r>
              <a:rPr lang="en-US" sz="2400" dirty="0"/>
              <a:t>Implements </a:t>
            </a:r>
            <a:r>
              <a:rPr lang="en-US" sz="2400" b="1" dirty="0"/>
              <a:t>JWT authentication</a:t>
            </a:r>
            <a:r>
              <a:rPr lang="en-US" sz="2400" dirty="0"/>
              <a:t> and </a:t>
            </a:r>
            <a:r>
              <a:rPr lang="en-US" sz="2400" b="1" dirty="0"/>
              <a:t>SSL encryption</a:t>
            </a:r>
            <a:r>
              <a:rPr lang="en-US" sz="2400" dirty="0"/>
              <a:t> to ensure safe user sessions and transaction flow.</a:t>
            </a:r>
          </a:p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1A60FC-E387-544C-A97C-BD5A4A26850D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10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805C2C17-E96E-177D-AD9A-212E86A290EF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2244698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AEC93AC-0556-D355-D736-7A8B754B1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110DE0A2-D1F4-1B00-9914-2A4FCFB831D8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794BDC53-7D73-037A-B1A2-A1F727D62925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B02C94FD-D585-AAA6-5384-C1796D3A1087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ADC87C44-1ACA-2804-EE18-A3E11CB8EE98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F8B7285E-21AF-70B6-4FFF-B041C748C25D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6B07EE25-33E6-832B-F51A-05DD5724E310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33842B38-4225-80BA-55F6-263C1AA35ACA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0EE04F7C-3719-5C70-C14F-B2AE71F7F048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7747932F-D03B-7114-51E7-C3C642779451}"/>
              </a:ext>
            </a:extLst>
          </p:cNvPr>
          <p:cNvSpPr txBox="1"/>
          <p:nvPr/>
        </p:nvSpPr>
        <p:spPr>
          <a:xfrm>
            <a:off x="838200" y="1296309"/>
            <a:ext cx="10896600" cy="2054408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Scalable MERN Stack:</a:t>
            </a:r>
            <a:br>
              <a:rPr lang="en-US" sz="2400" dirty="0"/>
            </a:br>
            <a:r>
              <a:rPr lang="en-US" sz="2400" dirty="0"/>
              <a:t>Built using </a:t>
            </a:r>
            <a:r>
              <a:rPr lang="en-US" sz="2400" b="1" dirty="0"/>
              <a:t>MongoDB, Express.js, React.js, and Node.js</a:t>
            </a:r>
            <a:r>
              <a:rPr lang="en-US" sz="2400" dirty="0"/>
              <a:t>, allowing smooth performance with multiple concurrent users.</a:t>
            </a:r>
          </a:p>
          <a:p>
            <a:pPr marL="241300" indent="-228600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User-Friendly Interface:</a:t>
            </a:r>
            <a:br>
              <a:rPr lang="en-US" sz="2400" dirty="0"/>
            </a:br>
            <a:r>
              <a:rPr lang="en-US" sz="2400" dirty="0"/>
              <a:t>Clean and responsive UI designed for </a:t>
            </a:r>
            <a:r>
              <a:rPr lang="en-US" sz="2400" b="1" dirty="0"/>
              <a:t>ease of use on desktop and mobile devices</a:t>
            </a:r>
            <a:r>
              <a:rPr lang="en-US" sz="2400" dirty="0"/>
              <a:t>.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692246-1D6F-B415-B999-69F2D709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0606"/>
            <a:ext cx="12192000" cy="492443"/>
          </a:xfrm>
        </p:spPr>
        <p:txBody>
          <a:bodyPr/>
          <a:lstStyle/>
          <a:p>
            <a:pPr algn="ctr"/>
            <a:r>
              <a:rPr lang="en-GB" sz="3200" dirty="0"/>
              <a:t>Proposed Solution</a:t>
            </a:r>
            <a:endParaRPr lang="en-US" dirty="0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72B52444-1670-DD04-FAE2-6759E3FD7FE8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432B46-EDBB-436E-0388-F386D1EB4F73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11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60211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835FC37-3AB8-46BF-15FC-F9DD5B602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393254D8-815D-EDE4-C44E-231A16B19A0C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249538E2-0D49-EB02-7A95-5FE4D1142359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DA458EB0-3698-04C3-7ABF-058508D0B06D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4DEB4C18-7ECB-7495-11D7-19DACD8CD311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358D190E-5450-6E85-6A23-801F12B66CB4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81861635-2CE2-D3D0-D429-CC41E2971106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86A0318C-87CB-6167-F052-AEC30483E679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FD500E85-6B8D-616F-80D2-B1B2FAD43BF0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7D05F863-B629-7785-77DB-663A472918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/>
              <a:t>System Architecture</a:t>
            </a:r>
            <a:endParaRPr lang="en-US" sz="4000" dirty="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E9194062-D45D-E1F5-FC0A-063C5E354481}"/>
              </a:ext>
            </a:extLst>
          </p:cNvPr>
          <p:cNvSpPr txBox="1"/>
          <p:nvPr/>
        </p:nvSpPr>
        <p:spPr>
          <a:xfrm>
            <a:off x="685800" y="1373451"/>
            <a:ext cx="10896600" cy="3675364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+mj-lt"/>
              <a:buAutoNum type="arabicPeriod"/>
              <a:tabLst>
                <a:tab pos="241300" algn="l"/>
              </a:tabLst>
            </a:pPr>
            <a:r>
              <a:rPr lang="en-US" sz="2400" b="1" dirty="0"/>
              <a:t>Frontend (Client Side):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Built with </a:t>
            </a:r>
            <a:r>
              <a:rPr lang="en-US" sz="2400" b="1" dirty="0"/>
              <a:t>React.js</a:t>
            </a:r>
            <a:r>
              <a:rPr lang="en-US" sz="2400" dirty="0"/>
              <a:t>, providing a responsive and interactive interface.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Connects to backend APIs and displays live auction data using </a:t>
            </a:r>
            <a:r>
              <a:rPr lang="en-US" sz="2400" b="1" dirty="0"/>
              <a:t>Socket.io</a:t>
            </a:r>
            <a:r>
              <a:rPr lang="en-US" sz="2400" dirty="0"/>
              <a:t>.</a:t>
            </a:r>
            <a:endParaRPr lang="en-US" sz="2400" b="1" dirty="0"/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+mj-lt"/>
              <a:buAutoNum type="arabicPeriod"/>
              <a:tabLst>
                <a:tab pos="241300" algn="l"/>
              </a:tabLst>
            </a:pPr>
            <a:r>
              <a:rPr lang="en-US" sz="2400" b="1" dirty="0"/>
              <a:t>Backend (Server Side):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Developed with </a:t>
            </a:r>
            <a:r>
              <a:rPr lang="en-US" sz="2400" b="1" dirty="0"/>
              <a:t>Node.js and Express.js</a:t>
            </a:r>
            <a:r>
              <a:rPr lang="en-US" sz="2400" dirty="0"/>
              <a:t>.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Handles all auction logic, authentication, and communication between users and database.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Integrates </a:t>
            </a:r>
            <a:r>
              <a:rPr lang="en-US" sz="2400" b="1" dirty="0"/>
              <a:t>AI model</a:t>
            </a:r>
            <a:r>
              <a:rPr lang="en-US" sz="2400" dirty="0"/>
              <a:t> for intelligent price prediction.</a:t>
            </a:r>
            <a:r>
              <a:rPr lang="en-US" sz="2400" b="1" dirty="0"/>
              <a:t>	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0FF333-EFB0-787A-5813-C5BA63856627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12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C85BE489-6E64-1290-77AF-4F31E8817202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1920399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ED8CD7E-3B77-408B-EF06-C37A2CA31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3EE90698-6768-DF19-8F1D-551CC8970D56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AB77B3B8-713E-5321-F54B-E3996585FAD1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FB8AA55C-FC10-8B29-C362-B1C9E333774D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4D82E5D3-F80A-B46B-2F11-7396CFAFEE12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5251AC70-9B2E-4AA5-EB22-068D5D37BEB5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E19C91EA-1E28-C389-6169-204D2DA07906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4302B1B6-BEFB-DC65-6191-03E0F5AE8A3C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16AF09BD-5247-343A-2C78-BD56DCD4384E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50911C76-B7FE-3415-2B62-A6FCFBC66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/>
              <a:t>System Architecture</a:t>
            </a:r>
            <a:endParaRPr lang="en-US" sz="4000" dirty="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BBCCA580-A684-D18C-49DC-8CEF2997FEBC}"/>
              </a:ext>
            </a:extLst>
          </p:cNvPr>
          <p:cNvSpPr txBox="1"/>
          <p:nvPr/>
        </p:nvSpPr>
        <p:spPr>
          <a:xfrm>
            <a:off x="685800" y="1373451"/>
            <a:ext cx="10896600" cy="2834108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+mj-lt"/>
              <a:buAutoNum type="arabicPeriod" startAt="3"/>
              <a:tabLst>
                <a:tab pos="241300" algn="l"/>
              </a:tabLst>
            </a:pPr>
            <a:r>
              <a:rPr lang="en-US" sz="2400" b="1" dirty="0"/>
              <a:t>Database Layer: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b="1" dirty="0"/>
              <a:t>MongoDB</a:t>
            </a:r>
            <a:r>
              <a:rPr lang="en-US" sz="2400" dirty="0"/>
              <a:t> stores user data, property details, and bidding history.</a:t>
            </a:r>
            <a:endParaRPr lang="en-US" sz="2400" b="1" dirty="0"/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dirty="0"/>
              <a:t>Connects to backend APIs and displays live auction data using </a:t>
            </a:r>
            <a:r>
              <a:rPr lang="en-US" sz="2400" b="1" dirty="0"/>
              <a:t>Socket.io</a:t>
            </a:r>
            <a:r>
              <a:rPr lang="en-US" sz="2400" dirty="0"/>
              <a:t>.</a:t>
            </a:r>
            <a:endParaRPr lang="en-US" sz="2400" b="1" dirty="0"/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+mj-lt"/>
              <a:buAutoNum type="arabicPeriod" startAt="3"/>
              <a:tabLst>
                <a:tab pos="241300" algn="l"/>
              </a:tabLst>
            </a:pPr>
            <a:r>
              <a:rPr lang="en-US" sz="2400" b="1" dirty="0"/>
              <a:t>Real-Time Communication:</a:t>
            </a:r>
          </a:p>
          <a:p>
            <a:pPr marL="927100" lvl="1" indent="-457200">
              <a:spcBef>
                <a:spcPts val="819"/>
              </a:spcBef>
              <a:buFont typeface="Arial" panose="020B0604020202020204" pitchFamily="34" charset="0"/>
              <a:buChar char="•"/>
              <a:tabLst>
                <a:tab pos="241300" algn="l"/>
              </a:tabLst>
            </a:pPr>
            <a:r>
              <a:rPr lang="en-US" sz="2400" b="1" dirty="0"/>
              <a:t>Socket.io</a:t>
            </a:r>
            <a:r>
              <a:rPr lang="en-US" sz="2400" dirty="0"/>
              <a:t> provides live bid updates and notifications instantly.</a:t>
            </a:r>
            <a:endParaRPr lang="en-US" sz="2400" b="1" dirty="0"/>
          </a:p>
          <a:p>
            <a:pPr marL="12700">
              <a:lnSpc>
                <a:spcPct val="100000"/>
              </a:lnSpc>
              <a:spcBef>
                <a:spcPts val="819"/>
              </a:spcBef>
              <a:tabLst>
                <a:tab pos="241300" algn="l"/>
              </a:tabLst>
            </a:pPr>
            <a:r>
              <a:rPr lang="en-US" sz="2400" b="1" dirty="0"/>
              <a:t>	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1A64A5-0281-67CE-0C52-14F57B683F6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13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95780381-9612-3C56-08D2-E439FDA34F52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2881568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21B05C3-B332-98C9-1626-5339A69F9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D7C30E2A-22F1-9820-7EC6-407E6CEFB14B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68860D7B-21E7-E269-2293-EFB96FCBAC74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982156B7-085F-3429-CEC1-297FECBA4F6D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2C6946C-ADFA-15AD-CCD1-869E8BBCCAA4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87F6E14B-5EF2-3A43-53E3-4AC2E2FFDA5A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9315A133-EFAE-09D8-AAF9-25721B735BC4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E9889902-77C1-E2BE-19FF-68CA1DFF4E6F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5771EA32-E77B-88BC-404F-151AE5543012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C6D0DDD0-8EEE-B6A2-4572-8D7EC5F853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Functional Requirements</a:t>
            </a:r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D4616D51-06CC-DC08-45C3-0FD28B0A17E0}"/>
              </a:ext>
            </a:extLst>
          </p:cNvPr>
          <p:cNvSpPr txBox="1"/>
          <p:nvPr/>
        </p:nvSpPr>
        <p:spPr>
          <a:xfrm>
            <a:off x="685800" y="1373451"/>
            <a:ext cx="10896600" cy="2362184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User Management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Property Management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Auction System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AI-Based Price Prediction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Reporting</a:t>
            </a:r>
            <a:endParaRPr lang="en-US"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880A18-8CC3-C340-97C6-34A421FBF38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14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A749E4C9-EB3D-6F1D-0713-686B0698977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4105978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094ACF2-F015-00D8-C647-11C2B76B1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A0E4C1B0-6D10-976F-118F-62A3562B4444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F658F22D-E097-0F06-2491-62CCD6641C0D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5DF096ED-BC2A-4FAD-75AB-F92DCB26C0C7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EFB6ED9-8FD9-A7B5-A187-E5C23BCA0408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D587D87E-ED9D-16EA-204A-39BDD2C188E3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F0399D41-C1E4-7758-3012-371CA66CE567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A3376002-D4EE-E321-8070-880A7F1B52C6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4EAB2CE6-FF19-C24A-B191-FE2064C131A7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50B7AC45-58C6-D0BD-4C5E-3F687A4345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Non-Functional Requirements</a:t>
            </a:r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DA5F9D36-603B-25C9-53D5-26AD3C52DAA2}"/>
              </a:ext>
            </a:extLst>
          </p:cNvPr>
          <p:cNvSpPr txBox="1"/>
          <p:nvPr/>
        </p:nvSpPr>
        <p:spPr>
          <a:xfrm>
            <a:off x="685800" y="1373451"/>
            <a:ext cx="10896600" cy="3306032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Performance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Security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Scalability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Usability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Reliability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Maintainability</a:t>
            </a:r>
          </a:p>
          <a:p>
            <a:pPr marL="469900" indent="-457200">
              <a:lnSpc>
                <a:spcPct val="100000"/>
              </a:lnSpc>
              <a:spcBef>
                <a:spcPts val="819"/>
              </a:spcBef>
              <a:buFont typeface="Courier New" panose="02070309020205020404" pitchFamily="49" charset="0"/>
              <a:buChar char="o"/>
              <a:tabLst>
                <a:tab pos="241300" algn="l"/>
              </a:tabLst>
            </a:pPr>
            <a:r>
              <a:rPr lang="en-US" sz="2400" dirty="0"/>
              <a:t>Compatibility</a:t>
            </a:r>
            <a:endParaRPr lang="en-US"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0CE3F5-83B0-8606-8504-378808F949A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15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6F69F296-7FB9-7329-DF00-A74F05D7499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3064913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376535"/>
            <a:ext cx="7348476" cy="461665"/>
          </a:xfrm>
        </p:spPr>
        <p:txBody>
          <a:bodyPr/>
          <a:lstStyle/>
          <a:p>
            <a:r>
              <a:rPr lang="en-US" dirty="0"/>
              <a:t>Use Case Model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FF9682-9BB0-1097-3FF3-A15A2F86C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9" b="14359"/>
          <a:stretch>
            <a:fillRect/>
          </a:stretch>
        </p:blipFill>
        <p:spPr>
          <a:xfrm>
            <a:off x="1362891" y="1097280"/>
            <a:ext cx="8817429" cy="466344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764D557-BC2E-5535-E406-4ECBD4C5B61E}"/>
                  </a:ext>
                </a:extLst>
              </p14:cNvPr>
              <p14:cNvContentPartPr/>
              <p14:nvPr/>
            </p14:nvContentPartPr>
            <p14:xfrm>
              <a:off x="4129395" y="5763659"/>
              <a:ext cx="3440520" cy="79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764D557-BC2E-5535-E406-4ECBD4C5B61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23275" y="5757539"/>
                <a:ext cx="3452760" cy="2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7384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274220"/>
            <a:ext cx="6910705" cy="1129816"/>
          </a:xfrm>
        </p:spPr>
        <p:txBody>
          <a:bodyPr/>
          <a:lstStyle/>
          <a:p>
            <a:pPr lvl="1"/>
            <a:r>
              <a:rPr lang="en-US" sz="3600" b="1" dirty="0"/>
              <a:t>System Architecture</a:t>
            </a:r>
            <a:br>
              <a:rPr lang="en-US" sz="3600" b="1" dirty="0"/>
            </a:br>
            <a:endParaRPr lang="en-US" sz="36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990600"/>
            <a:ext cx="8077200" cy="4876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9394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182734"/>
            <a:ext cx="5867400" cy="553998"/>
          </a:xfrm>
        </p:spPr>
        <p:txBody>
          <a:bodyPr/>
          <a:lstStyle/>
          <a:p>
            <a:pPr lvl="1"/>
            <a:r>
              <a:rPr lang="en-US" sz="3600" b="1" dirty="0"/>
              <a:t>Component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066800"/>
            <a:ext cx="9982200" cy="4190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2889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4292" y="304800"/>
            <a:ext cx="5933948" cy="1107996"/>
          </a:xfrm>
        </p:spPr>
        <p:txBody>
          <a:bodyPr/>
          <a:lstStyle/>
          <a:p>
            <a:r>
              <a:rPr lang="en-US" sz="3600" dirty="0"/>
              <a:t>System Component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143000"/>
            <a:ext cx="9067800" cy="426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32873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/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/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/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/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/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/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/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/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/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sz="4000" dirty="0"/>
              <a:t>Introduction</a:t>
            </a:r>
            <a:r>
              <a:rPr lang="en-US" sz="4000" dirty="0"/>
              <a:t> </a:t>
            </a:r>
            <a:endParaRPr sz="4000" dirty="0"/>
          </a:p>
        </p:txBody>
      </p:sp>
      <p:sp>
        <p:nvSpPr>
          <p:cNvPr id="27" name="object 12"/>
          <p:cNvSpPr txBox="1"/>
          <p:nvPr/>
        </p:nvSpPr>
        <p:spPr>
          <a:xfrm>
            <a:off x="685800" y="1524000"/>
            <a:ext cx="10896600" cy="3957493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Auction-Abode</a:t>
            </a:r>
            <a:r>
              <a:rPr lang="en-US" sz="2400" dirty="0"/>
              <a:t> is an </a:t>
            </a:r>
            <a:r>
              <a:rPr lang="en-US" sz="2400" b="1" dirty="0"/>
              <a:t>AI-powered real estate bidding platform</a:t>
            </a:r>
            <a:r>
              <a:rPr lang="en-US" sz="2400" dirty="0"/>
              <a:t> that enables users to participate in </a:t>
            </a:r>
            <a:r>
              <a:rPr lang="en-US" sz="2400" b="1" dirty="0"/>
              <a:t>property auctions online</a:t>
            </a:r>
            <a:r>
              <a:rPr lang="en-US" sz="2400" dirty="0"/>
              <a:t> in real time.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Designed to </a:t>
            </a:r>
            <a:r>
              <a:rPr lang="en-US" sz="2400" b="1" dirty="0"/>
              <a:t>bring transparency, efficiency, and automation</a:t>
            </a:r>
            <a:r>
              <a:rPr lang="en-US" sz="2400" dirty="0"/>
              <a:t> to the property auction process.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Integrates </a:t>
            </a:r>
            <a:r>
              <a:rPr lang="en-US" sz="2400" b="1" dirty="0"/>
              <a:t>AI-based price prediction</a:t>
            </a:r>
            <a:r>
              <a:rPr lang="en-US" sz="2400" dirty="0"/>
              <a:t> and </a:t>
            </a:r>
            <a:r>
              <a:rPr lang="en-US" sz="2400" b="1" dirty="0"/>
              <a:t>real-time bidding</a:t>
            </a:r>
            <a:r>
              <a:rPr lang="en-US" sz="2400" dirty="0"/>
              <a:t> using modern web technologies.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Built using the </a:t>
            </a:r>
            <a:r>
              <a:rPr lang="en-US" sz="2400" b="1" dirty="0"/>
              <a:t>MERN stack</a:t>
            </a:r>
            <a:r>
              <a:rPr lang="en-US" sz="2400" dirty="0"/>
              <a:t> with </a:t>
            </a:r>
            <a:r>
              <a:rPr lang="en-US" sz="2400" b="1" dirty="0"/>
              <a:t>Socket.io</a:t>
            </a:r>
            <a:r>
              <a:rPr lang="en-US" sz="2400" dirty="0"/>
              <a:t> for live auction updates.</a:t>
            </a:r>
          </a:p>
          <a:p>
            <a:pPr marL="241300" indent="-228600" algn="just"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Aims to make </a:t>
            </a:r>
            <a:r>
              <a:rPr lang="en-US" sz="2400" b="1" dirty="0"/>
              <a:t>property trading faster, safer, and more accessible</a:t>
            </a:r>
            <a:r>
              <a:rPr lang="en-US" sz="2400" dirty="0"/>
              <a:t> for everyone.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FECA26-699A-485F-88D3-0B19E1B62848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2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7E4D364E-C2C4-4992-A9EE-6524CA64BF4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0" y="304800"/>
            <a:ext cx="4833873" cy="553998"/>
          </a:xfrm>
        </p:spPr>
        <p:txBody>
          <a:bodyPr/>
          <a:lstStyle/>
          <a:p>
            <a:r>
              <a:rPr lang="en-US" sz="3600" dirty="0"/>
              <a:t>Package Diagram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007" y="1281860"/>
            <a:ext cx="7772400" cy="45720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2500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2733" y="228600"/>
            <a:ext cx="4790948" cy="553998"/>
          </a:xfrm>
        </p:spPr>
        <p:txBody>
          <a:bodyPr/>
          <a:lstStyle/>
          <a:p>
            <a:r>
              <a:rPr lang="en-US" sz="3600" dirty="0"/>
              <a:t>Activity Diagrams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066799"/>
            <a:ext cx="8991600" cy="50292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0829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0116FB-2308-C94D-F152-DF60DDBDDC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90" y="1219200"/>
            <a:ext cx="12192000" cy="1107996"/>
          </a:xfrm>
        </p:spPr>
        <p:txBody>
          <a:bodyPr/>
          <a:lstStyle/>
          <a:p>
            <a:pPr algn="ctr"/>
            <a:r>
              <a:rPr lang="en-US" sz="7200" dirty="0"/>
              <a:t>Thank You !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684049A-65BD-0624-F2DA-E7E84901D77A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133600" y="2971800"/>
            <a:ext cx="8534400" cy="369332"/>
          </a:xfrm>
        </p:spPr>
        <p:txBody>
          <a:bodyPr/>
          <a:lstStyle/>
          <a:p>
            <a:r>
              <a:rPr lang="en-US" i="1" dirty="0"/>
              <a:t>Auction-Abode: Smart, Secure, and Real-Time Property Bidding.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DF8E9-37B1-7CB2-5412-22A889EDE9E9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61574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AFF51-A88B-218A-F338-4DF6516E903E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059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85D71AD-31EF-F850-3F10-DF96B05D9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D32B12A0-F064-6719-A007-817CD448EF94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1CD9F302-3FE3-FC9A-A2F8-24E58A5C978F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5FFAD116-78A3-6659-DB92-A9CAB4D91DCF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AB9EAAA4-C449-194E-0C10-F28FE54467D7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EC5E41FB-5106-2CEE-48F8-166DADAF21A6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22929DD0-27CA-2E7D-CCDA-C2375BE2B12B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F0BF82A0-BEF2-E19F-1343-B4C0EF06CCA6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2A6DFA38-5771-F609-9F95-6DE16D9F485C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A31BD0C7-EB79-D80E-E39D-FE83489345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Auction-Abode – System Screens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5968D3-A8EF-7B2F-54AC-3332447045D1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3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9C41F3C7-E79B-FF63-D7E9-EC4F78759CB5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41370-8203-012E-E827-B34AD9A94E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6900"/>
          <a:stretch>
            <a:fillRect/>
          </a:stretch>
        </p:blipFill>
        <p:spPr>
          <a:xfrm>
            <a:off x="1981200" y="1677061"/>
            <a:ext cx="8354314" cy="359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80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F7CBE5D-18EE-810A-EA8A-5C5513DA4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0EAC2E1D-65E9-0B0A-943B-6777F6C0BEC8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7C0C4569-7105-DD93-015B-26D7EB493C59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4CD5A3EB-6FD0-648B-30A7-02F6AD3A2C9D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6AE65EE2-AFD9-BE81-7969-07AE7C6A3653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696FAE9D-3943-C046-D381-DEA800524832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98FCD8A2-0AC3-0F34-1347-A07FD57993B5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7AF00359-2DC8-37CF-D239-435B3512764D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3578678F-1758-6EDD-7FD5-A394758252BD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3A9E4A19-EDA6-12C2-7A15-C6E8FA90D1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Auction-Abode – System Screens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A5A0F-965D-2D51-CA53-15371D3E8A76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4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52CF9C95-D84B-5E48-F52C-D3645B75DBCB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29FEB7-EF99-6476-9CBF-532603D09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6" r="1250" b="7086"/>
          <a:stretch>
            <a:fillRect/>
          </a:stretch>
        </p:blipFill>
        <p:spPr>
          <a:xfrm>
            <a:off x="785734" y="1419015"/>
            <a:ext cx="10820400" cy="408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70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A81182F-57B3-0DA4-5894-B7AEE529F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344631D3-4827-C374-3CB1-D229C60F4D77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595863D9-095F-BAC5-7025-DBFF41CB0623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B2F990F5-C2AF-DC73-9B2E-38C846507302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2CBFAFB1-44D7-ECAE-90EC-C61DF0287405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69BC5D3F-6C63-3D7C-D80C-12E916EEE00B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D4BBD960-7118-BE61-BDFC-98B4AE83C10B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E321D595-8755-1D22-0E83-4EFD654A7F31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D1A6A358-58FB-DA4D-56D3-74EBA257FDFC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CC42365A-032F-A1FE-3070-9792537F61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Auction-Abode – System Screens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C90D58-2C37-A6B3-2C8F-E8E964697A9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5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80BC4108-7CA2-D6E0-1E49-FEC3CB09898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0E4621-7A20-6741-9755-7334FAFAC0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78" r="1250" b="7179"/>
          <a:stretch>
            <a:fillRect/>
          </a:stretch>
        </p:blipFill>
        <p:spPr>
          <a:xfrm>
            <a:off x="1600200" y="1520615"/>
            <a:ext cx="9448799" cy="403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79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E92C4CB-3228-769D-91BF-8148523A8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01EA6E5B-C262-9D95-72CE-CC9169AFBE54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F8EB5181-736E-FA29-C080-0BEC540EE1F0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79FB7276-FB3B-1438-2583-E76CF8BB5DA7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F2608E4D-A077-EF3D-F4C2-CF36A67CCF42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2E19B48A-7904-553A-93E8-49FFFC58DE77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99656275-9F7F-3E5A-4A10-389533B87CE6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7BCD2694-49B9-06FE-1FC4-E93B96AD7FCC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F8B4203E-7E9D-D0B7-3A28-3A48EAFD47A1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5B194AFE-1AE3-601D-00D5-82CA7ED6EC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Auction-Abode – System Screens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5E4B21-0BBE-EB92-D35B-47C897202A7A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6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45F56D3F-38D0-DFBB-92E6-C99861DEAC2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CC5384-74E2-D1E8-D681-A038686CB9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8148" r="1960" b="7464"/>
          <a:stretch>
            <a:fillRect/>
          </a:stretch>
        </p:blipFill>
        <p:spPr>
          <a:xfrm>
            <a:off x="1388491" y="1433354"/>
            <a:ext cx="9415017" cy="420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82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304800"/>
            <a:ext cx="12192000" cy="124457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Existing Systems</a:t>
            </a:r>
            <a:br>
              <a:rPr lang="en-US" sz="4000" spc="-5" dirty="0"/>
            </a:br>
            <a:endParaRPr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B2883B-1BBD-4E10-A3AE-7748285E4F99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7</a:t>
            </a:fld>
            <a:endParaRPr lang="x-none"/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7E4D364E-C2C4-4992-A9EE-6524CA64BF4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D91A57-2863-A5C7-95A1-6CAE594A9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10"/>
          <a:stretch>
            <a:fillRect/>
          </a:stretch>
        </p:blipFill>
        <p:spPr>
          <a:xfrm>
            <a:off x="1143000" y="1143000"/>
            <a:ext cx="1028700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A48FE0A-B665-F0B7-5B36-F81FBC2040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45E25108-488C-9696-C6EA-DAD95DD01871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637BDC8D-5A9A-5EE2-05E4-29FF02AE947A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B9C64B05-50C4-781E-E98C-5186D171A8CE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54520BEB-2908-96D8-62B7-4FBA5B75DE64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A46A6F6C-EE24-842E-41F2-089A415F6768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FF3A2A3C-F79A-AFEC-DCCE-306D9E6C3576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683BE5F1-1844-082F-7A9D-55891AE61BA6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E17E12BE-0222-6FD8-F6D4-E3675262848F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303FAFE0-8EA3-15ED-29CB-C70F564F90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Problem</a:t>
            </a:r>
            <a:r>
              <a:rPr lang="en-US" sz="4000" spc="-60" dirty="0"/>
              <a:t> </a:t>
            </a:r>
            <a:r>
              <a:rPr lang="en-US" sz="4000" spc="-5" dirty="0"/>
              <a:t>Statement</a:t>
            </a:r>
            <a:r>
              <a:rPr lang="en-US" sz="4000" dirty="0"/>
              <a:t> </a:t>
            </a:r>
            <a:endParaRPr sz="4000" dirty="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24E2E727-3A59-BA3E-A5AB-6C450A0E1355}"/>
              </a:ext>
            </a:extLst>
          </p:cNvPr>
          <p:cNvSpPr txBox="1"/>
          <p:nvPr/>
        </p:nvSpPr>
        <p:spPr>
          <a:xfrm>
            <a:off x="685800" y="1373451"/>
            <a:ext cx="10896600" cy="4798749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Traditional property auctions are often </a:t>
            </a:r>
            <a:r>
              <a:rPr lang="en-US" sz="2400" b="1" dirty="0"/>
              <a:t>slow</a:t>
            </a:r>
            <a:r>
              <a:rPr lang="en-US" sz="2400" dirty="0"/>
              <a:t>, </a:t>
            </a:r>
            <a:r>
              <a:rPr lang="en-US" sz="2400" b="1" dirty="0"/>
              <a:t>location-bound</a:t>
            </a:r>
            <a:r>
              <a:rPr lang="en-US" sz="2400" dirty="0"/>
              <a:t>, and </a:t>
            </a:r>
            <a:r>
              <a:rPr lang="en-US" sz="2400" b="1" dirty="0"/>
              <a:t>manual</a:t>
            </a:r>
            <a:r>
              <a:rPr lang="en-US" sz="2400" dirty="0"/>
              <a:t>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Participants face </a:t>
            </a:r>
            <a:r>
              <a:rPr lang="en-US" sz="2400" b="1" dirty="0"/>
              <a:t>bid manipulation</a:t>
            </a:r>
            <a:r>
              <a:rPr lang="en-US" sz="2400" dirty="0"/>
              <a:t> and </a:t>
            </a:r>
            <a:r>
              <a:rPr lang="en-US" sz="2400" b="1" dirty="0"/>
              <a:t>unfair competition</a:t>
            </a:r>
            <a:r>
              <a:rPr lang="en-US" sz="2400" dirty="0"/>
              <a:t> due to lack of real-time updates.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Existing platforms lack </a:t>
            </a:r>
            <a:r>
              <a:rPr lang="en-US" sz="2400" b="1" dirty="0"/>
              <a:t>real-time auction features</a:t>
            </a:r>
            <a:r>
              <a:rPr lang="en-US" sz="2400" dirty="0"/>
              <a:t> — prices are negotiated manually.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b="1" dirty="0"/>
              <a:t>Security and trust issues</a:t>
            </a:r>
            <a:r>
              <a:rPr lang="en-US" sz="2400" dirty="0"/>
              <a:t> arise because user actions and bids aren’t properly verified or protected.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Buyers and sellers experience </a:t>
            </a:r>
            <a:r>
              <a:rPr lang="en-US" sz="2400" b="1" dirty="0"/>
              <a:t>inefficient communication</a:t>
            </a:r>
            <a:r>
              <a:rPr lang="en-US" sz="2400" dirty="0"/>
              <a:t> and </a:t>
            </a:r>
            <a:r>
              <a:rPr lang="en-US" sz="2400" b="1" dirty="0"/>
              <a:t>delays in bid confirmation</a:t>
            </a:r>
            <a:r>
              <a:rPr lang="en-US" sz="2400" dirty="0"/>
              <a:t>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There’s a need for a </a:t>
            </a:r>
            <a:r>
              <a:rPr lang="en-US" sz="2400" b="1" dirty="0"/>
              <a:t>fast, fair, and AI-assisted online bidding system</a:t>
            </a:r>
            <a:r>
              <a:rPr lang="en-US" sz="2400" dirty="0"/>
              <a:t> that ensures transparency and ease of use.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E5DD5D-15EA-DBD7-CB33-4B4633777BDC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8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12D9BEE4-5168-34DB-F4CF-765D44C4E5AC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2020971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8C1654F-327F-E495-C8A3-C91ED1726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3">
            <a:extLst>
              <a:ext uri="{FF2B5EF4-FFF2-40B4-BE49-F238E27FC236}">
                <a16:creationId xmlns:a16="http://schemas.microsoft.com/office/drawing/2014/main" id="{0C611699-F151-D393-468C-D44D217E4FBC}"/>
              </a:ext>
            </a:extLst>
          </p:cNvPr>
          <p:cNvSpPr/>
          <p:nvPr/>
        </p:nvSpPr>
        <p:spPr>
          <a:xfrm>
            <a:off x="2472182" y="6254191"/>
            <a:ext cx="7009765" cy="527685"/>
          </a:xfrm>
          <a:custGeom>
            <a:avLst/>
            <a:gdLst/>
            <a:ahLst/>
            <a:cxnLst/>
            <a:rect l="l" t="t" r="r" b="b"/>
            <a:pathLst>
              <a:path w="7009765" h="527684">
                <a:moveTo>
                  <a:pt x="0" y="527303"/>
                </a:moveTo>
                <a:lnTo>
                  <a:pt x="7009510" y="527303"/>
                </a:lnTo>
                <a:lnTo>
                  <a:pt x="7009510" y="0"/>
                </a:lnTo>
                <a:lnTo>
                  <a:pt x="0" y="0"/>
                </a:lnTo>
                <a:lnTo>
                  <a:pt x="0" y="527303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1CCE8458-655A-1367-BF8E-3184CAAA01BB}"/>
              </a:ext>
            </a:extLst>
          </p:cNvPr>
          <p:cNvSpPr/>
          <p:nvPr/>
        </p:nvSpPr>
        <p:spPr>
          <a:xfrm>
            <a:off x="2539238" y="6254191"/>
            <a:ext cx="6875780" cy="216535"/>
          </a:xfrm>
          <a:custGeom>
            <a:avLst/>
            <a:gdLst/>
            <a:ahLst/>
            <a:cxnLst/>
            <a:rect l="l" t="t" r="r" b="b"/>
            <a:pathLst>
              <a:path w="6875780" h="216535">
                <a:moveTo>
                  <a:pt x="0" y="216407"/>
                </a:moveTo>
                <a:lnTo>
                  <a:pt x="6875398" y="216407"/>
                </a:lnTo>
                <a:lnTo>
                  <a:pt x="6875398" y="0"/>
                </a:lnTo>
                <a:lnTo>
                  <a:pt x="0" y="0"/>
                </a:lnTo>
                <a:lnTo>
                  <a:pt x="0" y="21640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5">
            <a:extLst>
              <a:ext uri="{FF2B5EF4-FFF2-40B4-BE49-F238E27FC236}">
                <a16:creationId xmlns:a16="http://schemas.microsoft.com/office/drawing/2014/main" id="{AB64A0A9-D5DA-9BF1-AB2C-7F3E1A3235C2}"/>
              </a:ext>
            </a:extLst>
          </p:cNvPr>
          <p:cNvSpPr/>
          <p:nvPr/>
        </p:nvSpPr>
        <p:spPr>
          <a:xfrm>
            <a:off x="2539238" y="6470599"/>
            <a:ext cx="6875780" cy="218440"/>
          </a:xfrm>
          <a:custGeom>
            <a:avLst/>
            <a:gdLst/>
            <a:ahLst/>
            <a:cxnLst/>
            <a:rect l="l" t="t" r="r" b="b"/>
            <a:pathLst>
              <a:path w="6875780" h="218440">
                <a:moveTo>
                  <a:pt x="0" y="217932"/>
                </a:moveTo>
                <a:lnTo>
                  <a:pt x="6875398" y="217932"/>
                </a:lnTo>
                <a:lnTo>
                  <a:pt x="6875398" y="0"/>
                </a:lnTo>
                <a:lnTo>
                  <a:pt x="0" y="0"/>
                </a:lnTo>
                <a:lnTo>
                  <a:pt x="0" y="217932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33890BBD-A5DD-BFED-FB79-2D64322DCDB6}"/>
              </a:ext>
            </a:extLst>
          </p:cNvPr>
          <p:cNvSpPr/>
          <p:nvPr/>
        </p:nvSpPr>
        <p:spPr>
          <a:xfrm>
            <a:off x="2472182" y="6162751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1"/>
                </a:moveTo>
                <a:lnTo>
                  <a:pt x="7009510" y="12191"/>
                </a:lnTo>
                <a:lnTo>
                  <a:pt x="7009510" y="0"/>
                </a:lnTo>
                <a:lnTo>
                  <a:pt x="0" y="0"/>
                </a:lnTo>
                <a:lnTo>
                  <a:pt x="0" y="12191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14CCDD6C-0F62-13FD-8C2A-A13F82DA7B84}"/>
              </a:ext>
            </a:extLst>
          </p:cNvPr>
          <p:cNvSpPr/>
          <p:nvPr/>
        </p:nvSpPr>
        <p:spPr>
          <a:xfrm>
            <a:off x="2472182" y="6174943"/>
            <a:ext cx="7009765" cy="79375"/>
          </a:xfrm>
          <a:custGeom>
            <a:avLst/>
            <a:gdLst/>
            <a:ahLst/>
            <a:cxnLst/>
            <a:rect l="l" t="t" r="r" b="b"/>
            <a:pathLst>
              <a:path w="7009765" h="79375">
                <a:moveTo>
                  <a:pt x="0" y="79247"/>
                </a:moveTo>
                <a:lnTo>
                  <a:pt x="7009510" y="79247"/>
                </a:lnTo>
                <a:lnTo>
                  <a:pt x="7009510" y="0"/>
                </a:lnTo>
                <a:lnTo>
                  <a:pt x="0" y="0"/>
                </a:lnTo>
                <a:lnTo>
                  <a:pt x="0" y="79247"/>
                </a:lnTo>
                <a:close/>
              </a:path>
            </a:pathLst>
          </a:custGeom>
          <a:solidFill>
            <a:srgbClr val="1D9A7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8">
            <a:extLst>
              <a:ext uri="{FF2B5EF4-FFF2-40B4-BE49-F238E27FC236}">
                <a16:creationId xmlns:a16="http://schemas.microsoft.com/office/drawing/2014/main" id="{F6AAEFF7-DBC1-ADD3-1AF3-9499C09FE842}"/>
              </a:ext>
            </a:extLst>
          </p:cNvPr>
          <p:cNvSpPr/>
          <p:nvPr/>
        </p:nvSpPr>
        <p:spPr>
          <a:xfrm>
            <a:off x="2466086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9">
            <a:extLst>
              <a:ext uri="{FF2B5EF4-FFF2-40B4-BE49-F238E27FC236}">
                <a16:creationId xmlns:a16="http://schemas.microsoft.com/office/drawing/2014/main" id="{E7AE4C5F-C25F-36DD-18E0-B811EC3B0018}"/>
              </a:ext>
            </a:extLst>
          </p:cNvPr>
          <p:cNvSpPr/>
          <p:nvPr/>
        </p:nvSpPr>
        <p:spPr>
          <a:xfrm>
            <a:off x="2472182" y="6781494"/>
            <a:ext cx="7009765" cy="12700"/>
          </a:xfrm>
          <a:custGeom>
            <a:avLst/>
            <a:gdLst/>
            <a:ahLst/>
            <a:cxnLst/>
            <a:rect l="l" t="t" r="r" b="b"/>
            <a:pathLst>
              <a:path w="7009765" h="12700">
                <a:moveTo>
                  <a:pt x="0" y="12192"/>
                </a:moveTo>
                <a:lnTo>
                  <a:pt x="7009510" y="12192"/>
                </a:lnTo>
                <a:lnTo>
                  <a:pt x="7009510" y="0"/>
                </a:lnTo>
                <a:lnTo>
                  <a:pt x="0" y="0"/>
                </a:lnTo>
                <a:lnTo>
                  <a:pt x="0" y="12192"/>
                </a:lnTo>
                <a:close/>
              </a:path>
            </a:pathLst>
          </a:custGeom>
          <a:solidFill>
            <a:srgbClr val="126F5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10">
            <a:extLst>
              <a:ext uri="{FF2B5EF4-FFF2-40B4-BE49-F238E27FC236}">
                <a16:creationId xmlns:a16="http://schemas.microsoft.com/office/drawing/2014/main" id="{1B3C9F82-8CF7-8CC0-57CC-60EEA584A44F}"/>
              </a:ext>
            </a:extLst>
          </p:cNvPr>
          <p:cNvSpPr/>
          <p:nvPr/>
        </p:nvSpPr>
        <p:spPr>
          <a:xfrm>
            <a:off x="9487789" y="6162751"/>
            <a:ext cx="0" cy="631190"/>
          </a:xfrm>
          <a:custGeom>
            <a:avLst/>
            <a:gdLst/>
            <a:ahLst/>
            <a:cxnLst/>
            <a:rect l="l" t="t" r="r" b="b"/>
            <a:pathLst>
              <a:path h="631190">
                <a:moveTo>
                  <a:pt x="0" y="0"/>
                </a:moveTo>
                <a:lnTo>
                  <a:pt x="0" y="630936"/>
                </a:lnTo>
              </a:path>
            </a:pathLst>
          </a:custGeom>
          <a:ln w="12192">
            <a:solidFill>
              <a:srgbClr val="126F5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11">
            <a:extLst>
              <a:ext uri="{FF2B5EF4-FFF2-40B4-BE49-F238E27FC236}">
                <a16:creationId xmlns:a16="http://schemas.microsoft.com/office/drawing/2014/main" id="{8E2E2F95-58AF-EB59-BBD7-813DD0379D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79229"/>
            <a:ext cx="121920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4000" dirty="0"/>
              <a:t>Objectives</a:t>
            </a:r>
            <a:endParaRPr sz="4000" dirty="0"/>
          </a:p>
        </p:txBody>
      </p:sp>
      <p:sp>
        <p:nvSpPr>
          <p:cNvPr id="27" name="object 12">
            <a:extLst>
              <a:ext uri="{FF2B5EF4-FFF2-40B4-BE49-F238E27FC236}">
                <a16:creationId xmlns:a16="http://schemas.microsoft.com/office/drawing/2014/main" id="{ABEE67D9-5822-5B20-8DCA-C6BD6DD828DE}"/>
              </a:ext>
            </a:extLst>
          </p:cNvPr>
          <p:cNvSpPr txBox="1"/>
          <p:nvPr/>
        </p:nvSpPr>
        <p:spPr>
          <a:xfrm>
            <a:off x="685800" y="1373451"/>
            <a:ext cx="10896600" cy="3588161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Develop a </a:t>
            </a:r>
            <a:r>
              <a:rPr lang="en-US" sz="2400" b="1" dirty="0"/>
              <a:t>real-time property auction platform</a:t>
            </a:r>
            <a:r>
              <a:rPr lang="en-US" sz="2400" dirty="0"/>
              <a:t> using modern web technologies.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Implement </a:t>
            </a:r>
            <a:r>
              <a:rPr lang="en-US" sz="2400" b="1" dirty="0"/>
              <a:t>AI-based price prediction</a:t>
            </a:r>
            <a:r>
              <a:rPr lang="en-US" sz="2400" dirty="0"/>
              <a:t> to guide users toward fair bidding decisions.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Ensure </a:t>
            </a:r>
            <a:r>
              <a:rPr lang="en-US" sz="2400" b="1" dirty="0"/>
              <a:t>secure and transparent</a:t>
            </a:r>
            <a:r>
              <a:rPr lang="en-US" sz="2400" dirty="0"/>
              <a:t> auctions through encrypted communication and verified user interactions.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Provide a </a:t>
            </a:r>
            <a:r>
              <a:rPr lang="en-US" sz="2400" b="1" dirty="0"/>
              <a:t>responsive and user-friendly interface</a:t>
            </a:r>
            <a:r>
              <a:rPr lang="en-US" sz="2400" dirty="0"/>
              <a:t> accessible across devices.</a:t>
            </a:r>
          </a:p>
          <a:p>
            <a:pPr marL="241300" indent="-228600" algn="just">
              <a:lnSpc>
                <a:spcPct val="100000"/>
              </a:lnSpc>
              <a:spcBef>
                <a:spcPts val="819"/>
              </a:spcBef>
              <a:buFont typeface="Symbol"/>
              <a:buChar char=""/>
              <a:tabLst>
                <a:tab pos="241300" algn="l"/>
              </a:tabLst>
            </a:pPr>
            <a:r>
              <a:rPr lang="en-US" sz="2400" dirty="0"/>
              <a:t>Enable </a:t>
            </a:r>
            <a:r>
              <a:rPr lang="en-US" sz="2400" b="1" dirty="0"/>
              <a:t>smooth, scalable performance</a:t>
            </a:r>
            <a:r>
              <a:rPr lang="en-US" sz="2400" dirty="0"/>
              <a:t> for multiple concurrent users during live auctions.</a:t>
            </a:r>
          </a:p>
          <a:p>
            <a:pPr marL="12700" algn="just">
              <a:lnSpc>
                <a:spcPct val="100000"/>
              </a:lnSpc>
              <a:spcBef>
                <a:spcPts val="819"/>
              </a:spcBef>
              <a:tabLst>
                <a:tab pos="241300" algn="l"/>
              </a:tabLst>
            </a:pP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48FF6D-24D8-BDB2-261B-9E12ECA996CB}"/>
              </a:ext>
            </a:extLst>
          </p:cNvPr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x-none" smtClean="0"/>
              <a:t>9</a:t>
            </a:fld>
            <a:endParaRPr lang="x-none"/>
          </a:p>
        </p:txBody>
      </p:sp>
      <p:sp>
        <p:nvSpPr>
          <p:cNvPr id="30" name="Footer Placeholder 7">
            <a:extLst>
              <a:ext uri="{FF2B5EF4-FFF2-40B4-BE49-F238E27FC236}">
                <a16:creationId xmlns:a16="http://schemas.microsoft.com/office/drawing/2014/main" id="{8E8337A5-08C1-81A3-9689-258DA5B5E04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2835910" y="6276924"/>
            <a:ext cx="6284595" cy="359073"/>
          </a:xfrm>
        </p:spPr>
        <p:txBody>
          <a:bodyPr/>
          <a:lstStyle/>
          <a:p>
            <a:pPr algn="ctr">
              <a:lnSpc>
                <a:spcPts val="1435"/>
              </a:lnSpc>
            </a:pPr>
            <a:r>
              <a:rPr lang="en-US" dirty="0"/>
              <a:t>FYP Presentation 5, Department of Computer Science, Barani Institute of Management Sciences, Rawalpindi </a:t>
            </a:r>
            <a:endParaRPr lang="en-US" spc="-5" dirty="0"/>
          </a:p>
        </p:txBody>
      </p:sp>
    </p:spTree>
    <p:extLst>
      <p:ext uri="{BB962C8B-B14F-4D97-AF65-F5344CB8AC3E}">
        <p14:creationId xmlns:p14="http://schemas.microsoft.com/office/powerpoint/2010/main" val="1271066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2FC6D46D9CA94A908574E96ACAE827" ma:contentTypeVersion="10" ma:contentTypeDescription="Create a new document." ma:contentTypeScope="" ma:versionID="0e31cd35e8032ebd9045e102ebce3542">
  <xsd:schema xmlns:xsd="http://www.w3.org/2001/XMLSchema" xmlns:xs="http://www.w3.org/2001/XMLSchema" xmlns:p="http://schemas.microsoft.com/office/2006/metadata/properties" xmlns:ns2="048d7129-d959-4121-ad64-d390d2e84076" xmlns:ns3="72bfaa11-99c6-498c-857f-9dce0584d807" targetNamespace="http://schemas.microsoft.com/office/2006/metadata/properties" ma:root="true" ma:fieldsID="735e4d3af72da288468d3ac36890037d" ns2:_="" ns3:_="">
    <xsd:import namespace="048d7129-d959-4121-ad64-d390d2e84076"/>
    <xsd:import namespace="72bfaa11-99c6-498c-857f-9dce0584d8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8d7129-d959-4121-ad64-d390d2e840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bfaa11-99c6-498c-857f-9dce0584d807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72bfaa11-99c6-498c-857f-9dce0584d807">
      <UserInfo>
        <DisplayName>Graduate Program Members</DisplayName>
        <AccountId>7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796F07-EB3B-4EE7-886F-F4117F511B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8d7129-d959-4121-ad64-d390d2e84076"/>
    <ds:schemaRef ds:uri="72bfaa11-99c6-498c-857f-9dce0584d80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47A3023-05EC-49F0-9D3F-78DBA0FB32A1}">
  <ds:schemaRefs>
    <ds:schemaRef ds:uri="048d7129-d959-4121-ad64-d390d2e84076"/>
    <ds:schemaRef ds:uri="72bfaa11-99c6-498c-857f-9dce0584d807"/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217B91FE-9E32-40EB-A23B-310C73BCE9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4927</TotalTime>
  <Words>1653</Words>
  <Application>Microsoft Office PowerPoint</Application>
  <PresentationFormat>Widescreen</PresentationFormat>
  <Paragraphs>212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Courier New</vt:lpstr>
      <vt:lpstr>Symbol</vt:lpstr>
      <vt:lpstr>Times New Roman</vt:lpstr>
      <vt:lpstr>Office Theme</vt:lpstr>
      <vt:lpstr>Auction Abode</vt:lpstr>
      <vt:lpstr>Introduction </vt:lpstr>
      <vt:lpstr>Auction-Abode – System Screens</vt:lpstr>
      <vt:lpstr>Auction-Abode – System Screens</vt:lpstr>
      <vt:lpstr>Auction-Abode – System Screens</vt:lpstr>
      <vt:lpstr>Auction-Abode – System Screens</vt:lpstr>
      <vt:lpstr>Existing Systems </vt:lpstr>
      <vt:lpstr>Problem Statement </vt:lpstr>
      <vt:lpstr>Objectives</vt:lpstr>
      <vt:lpstr>Proposed Solution</vt:lpstr>
      <vt:lpstr>Proposed Solution</vt:lpstr>
      <vt:lpstr>System Architecture</vt:lpstr>
      <vt:lpstr>System Architecture</vt:lpstr>
      <vt:lpstr>Functional Requirements</vt:lpstr>
      <vt:lpstr>Non-Functional Requirements</vt:lpstr>
      <vt:lpstr>Use Case Model</vt:lpstr>
      <vt:lpstr>System Architecture </vt:lpstr>
      <vt:lpstr>Component Diagram</vt:lpstr>
      <vt:lpstr>System Component Diagram</vt:lpstr>
      <vt:lpstr>Package Diagram</vt:lpstr>
      <vt:lpstr>Activity Diagrams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Middleware for Sensor networks</dc:title>
  <dc:creator>Owner</dc:creator>
  <cp:lastModifiedBy>Malik Hasnain</cp:lastModifiedBy>
  <cp:revision>169</cp:revision>
  <dcterms:created xsi:type="dcterms:W3CDTF">2021-03-13T08:41:48Z</dcterms:created>
  <dcterms:modified xsi:type="dcterms:W3CDTF">2025-11-09T18:48:51Z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2021-03-13T00:00:00Z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2021-03-13T00:00:00Z</vt:filetime>
  </property>
  <property fmtid="{D5CDD505-2E9C-101B-9397-08002B2CF9AE}" pid="5" name="ContentTypeId">
    <vt:lpwstr>0x0101003A2FC6D46D9CA94A908574E96ACAE827</vt:lpwstr>
  </property>
</Properties>
</file>